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 snapToObjects="1">
      <p:cViewPr>
        <p:scale>
          <a:sx n="30" d="100"/>
          <a:sy n="30" d="100"/>
        </p:scale>
        <p:origin x="1816" y="-2280"/>
      </p:cViewPr>
      <p:guideLst>
        <p:guide orient="horz" pos="13824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9C07D3-510D-B34E-8CDD-D76C25333361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7595E9-2EB8-0D42-B939-9D365CB48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06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7595E9-2EB8-0D42-B939-9D365CB489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92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950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045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hyperlink" Target="https://www.pewinternet.org/2016/07/11/research-in-the-crowdsourcing-age-a-case-study/" TargetMode="External"/><Relationship Id="rId6" Type="http://schemas.openxmlformats.org/officeDocument/2006/relationships/image" Target="../media/image3.tiff"/><Relationship Id="rId7" Type="http://schemas.openxmlformats.org/officeDocument/2006/relationships/image" Target="../media/image4.tiff"/><Relationship Id="rId8" Type="http://schemas.openxmlformats.org/officeDocument/2006/relationships/image" Target="../media/image5.tiff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B3DBEE49-8622-A643-B9A1-5C04342BA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6794" y="26267616"/>
            <a:ext cx="8406692" cy="62784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3B23F99-A8E2-CA4F-85D7-C1B54D1F7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6794" y="8289507"/>
            <a:ext cx="7557553" cy="582796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4194" y="25190285"/>
            <a:ext cx="10060686" cy="8433078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en-US" sz="8000" b="1" dirty="0" smtClean="0"/>
              <a:t>Why care about </a:t>
            </a:r>
            <a:r>
              <a:rPr lang="en-US" sz="8000" b="1" dirty="0" err="1" smtClean="0"/>
              <a:t>MTurk</a:t>
            </a:r>
            <a:endParaRPr lang="en-US" sz="8000" b="1" dirty="0"/>
          </a:p>
          <a:p>
            <a:pPr marL="857250" indent="-857250">
              <a:buFontTx/>
              <a:buChar char="-"/>
            </a:pPr>
            <a:r>
              <a:rPr lang="en-US" sz="6600" dirty="0" smtClean="0"/>
              <a:t>Empower underserved populations with flexible working conditions</a:t>
            </a:r>
          </a:p>
          <a:p>
            <a:pPr marL="857250" indent="-857250">
              <a:buFontTx/>
              <a:buChar char="-"/>
            </a:pPr>
            <a:r>
              <a:rPr lang="en-US" sz="6600" dirty="0" smtClean="0"/>
              <a:t>Strong contributions to general academia, ML</a:t>
            </a:r>
          </a:p>
          <a:p>
            <a:pPr marL="857250" indent="-857250">
              <a:buFontTx/>
              <a:buChar char="-"/>
            </a:pPr>
            <a:r>
              <a:rPr lang="en-US" sz="6600" dirty="0" smtClean="0"/>
              <a:t>Promote </a:t>
            </a:r>
            <a:r>
              <a:rPr lang="en-US" sz="6600" dirty="0"/>
              <a:t>protection of  workers </a:t>
            </a:r>
            <a:r>
              <a:rPr lang="en-US" sz="6600" dirty="0" smtClean="0"/>
              <a:t>from exploitation</a:t>
            </a:r>
            <a:endParaRPr lang="en-US" sz="6600" dirty="0"/>
          </a:p>
        </p:txBody>
      </p:sp>
      <p:sp>
        <p:nvSpPr>
          <p:cNvPr id="11" name="TextBox 10"/>
          <p:cNvSpPr txBox="1"/>
          <p:nvPr/>
        </p:nvSpPr>
        <p:spPr>
          <a:xfrm>
            <a:off x="11432286" y="5554986"/>
            <a:ext cx="10060686" cy="3400931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en-US" sz="8000" b="1" dirty="0" smtClean="0"/>
              <a:t>Findings</a:t>
            </a:r>
            <a:endParaRPr lang="en-US" sz="7200" b="1" dirty="0"/>
          </a:p>
          <a:p>
            <a:pPr marL="857250" indent="-857250">
              <a:buFontTx/>
              <a:buChar char="-"/>
            </a:pPr>
            <a:r>
              <a:rPr lang="en-US" sz="5000" b="1" dirty="0"/>
              <a:t>Users of </a:t>
            </a:r>
            <a:r>
              <a:rPr lang="en-US" sz="5000" b="1" dirty="0" err="1"/>
              <a:t>MTurk</a:t>
            </a:r>
            <a:r>
              <a:rPr lang="en-US" sz="5000" b="1" dirty="0"/>
              <a:t>: </a:t>
            </a:r>
            <a:r>
              <a:rPr lang="en-US" sz="5000" dirty="0"/>
              <a:t>Academics and Businesses dominate requests	</a:t>
            </a:r>
          </a:p>
          <a:p>
            <a:r>
              <a:rPr lang="en-US" sz="3500" dirty="0"/>
              <a:t>	Makeup of </a:t>
            </a:r>
            <a:r>
              <a:rPr lang="en-US" sz="3500" dirty="0" err="1"/>
              <a:t>Mturk</a:t>
            </a:r>
            <a:r>
              <a:rPr lang="en-US" sz="3500" dirty="0"/>
              <a:t> requesters </a:t>
            </a:r>
            <a:r>
              <a:rPr lang="en-US" sz="3500" dirty="0" smtClean="0"/>
              <a:t>(%):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122699" y="5838281"/>
            <a:ext cx="10060686" cy="2265235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en-US" sz="8000" b="1" dirty="0"/>
              <a:t>Conclusion</a:t>
            </a:r>
          </a:p>
          <a:p>
            <a:pPr marL="857250" indent="-857250">
              <a:buFontTx/>
              <a:buChar char="-"/>
            </a:pPr>
            <a:r>
              <a:rPr lang="en-US" sz="6600" dirty="0" err="1" smtClean="0"/>
              <a:t>MTurk</a:t>
            </a:r>
            <a:r>
              <a:rPr lang="en-US" sz="6600" dirty="0" smtClean="0"/>
              <a:t> </a:t>
            </a:r>
            <a:r>
              <a:rPr lang="en-US" sz="6600" dirty="0"/>
              <a:t>is </a:t>
            </a:r>
            <a:r>
              <a:rPr lang="en-US" sz="6600" dirty="0" smtClean="0"/>
              <a:t>a powerful platform </a:t>
            </a:r>
            <a:r>
              <a:rPr lang="en-US" sz="6600" dirty="0" smtClean="0"/>
              <a:t>for requesters, </a:t>
            </a:r>
            <a:r>
              <a:rPr lang="en-US" sz="6600" dirty="0" err="1" smtClean="0"/>
              <a:t>turkers</a:t>
            </a:r>
            <a:r>
              <a:rPr lang="en-US" sz="6600" dirty="0" smtClean="0"/>
              <a:t>, society</a:t>
            </a:r>
          </a:p>
          <a:p>
            <a:pPr marL="857250" indent="-857250">
              <a:buFontTx/>
              <a:buChar char="-"/>
            </a:pPr>
            <a:r>
              <a:rPr lang="en-US" sz="6600" dirty="0" smtClean="0"/>
              <a:t>It also empowers disabled and underserved populations.</a:t>
            </a:r>
          </a:p>
          <a:p>
            <a:pPr marL="857250" indent="-857250">
              <a:buFontTx/>
              <a:buChar char="-"/>
            </a:pPr>
            <a:r>
              <a:rPr lang="en-US" sz="6600" dirty="0" smtClean="0"/>
              <a:t>Regulation like minimum wages should be introduced to </a:t>
            </a:r>
            <a:r>
              <a:rPr lang="en-US" sz="6600" dirty="0" err="1" smtClean="0"/>
              <a:t>MTurk</a:t>
            </a:r>
            <a:r>
              <a:rPr lang="en-US" sz="6600" dirty="0" smtClean="0"/>
              <a:t> to correct failings of Free Economy</a:t>
            </a:r>
            <a:endParaRPr lang="en-US" sz="6600" dirty="0"/>
          </a:p>
          <a:p>
            <a:pPr marL="857250" indent="-857250">
              <a:buFontTx/>
              <a:buChar char="-"/>
            </a:pPr>
            <a:r>
              <a:rPr lang="en-US" sz="6600" dirty="0" err="1"/>
              <a:t>Turkers</a:t>
            </a:r>
            <a:r>
              <a:rPr lang="en-US" sz="6600" dirty="0"/>
              <a:t> </a:t>
            </a:r>
            <a:r>
              <a:rPr lang="en-US" sz="6600" dirty="0"/>
              <a:t>c</a:t>
            </a:r>
            <a:r>
              <a:rPr lang="en-US" sz="6600" dirty="0" smtClean="0"/>
              <a:t>ould </a:t>
            </a:r>
            <a:r>
              <a:rPr lang="en-US" sz="6600" dirty="0"/>
              <a:t>be </a:t>
            </a:r>
            <a:r>
              <a:rPr lang="en-US" sz="6600" dirty="0" smtClean="0"/>
              <a:t>split into those working less than 5 hours a day and those working more</a:t>
            </a:r>
            <a:endParaRPr lang="en-US" sz="6600" dirty="0"/>
          </a:p>
          <a:p>
            <a:pPr marL="857250" indent="-857250">
              <a:buFontTx/>
              <a:buChar char="-"/>
            </a:pPr>
            <a:r>
              <a:rPr lang="en-US" sz="6600" dirty="0" smtClean="0"/>
              <a:t>Amazon </a:t>
            </a:r>
            <a:r>
              <a:rPr lang="en-US" sz="6600" dirty="0"/>
              <a:t>should regularly conduct studies on the well-being and </a:t>
            </a:r>
            <a:r>
              <a:rPr lang="en-US" sz="6600" dirty="0" smtClean="0"/>
              <a:t>demographics </a:t>
            </a:r>
            <a:r>
              <a:rPr lang="en-US" sz="6600" dirty="0"/>
              <a:t>of </a:t>
            </a:r>
            <a:r>
              <a:rPr lang="en-US" sz="6600" dirty="0" err="1" smtClean="0"/>
              <a:t>Turkers</a:t>
            </a:r>
            <a:endParaRPr lang="en-US" sz="6600" dirty="0"/>
          </a:p>
          <a:p>
            <a:pPr marL="857250" indent="-857250">
              <a:buFontTx/>
              <a:buChar char="-"/>
            </a:pPr>
            <a:endParaRPr lang="en-US" sz="6600" dirty="0"/>
          </a:p>
          <a:p>
            <a:pPr marL="857250" indent="-857250">
              <a:buFontTx/>
              <a:buChar char="-"/>
            </a:pPr>
            <a:endParaRPr lang="en-US" sz="6600" dirty="0"/>
          </a:p>
        </p:txBody>
      </p:sp>
      <p:sp>
        <p:nvSpPr>
          <p:cNvPr id="13" name="TextBox 12"/>
          <p:cNvSpPr txBox="1"/>
          <p:nvPr/>
        </p:nvSpPr>
        <p:spPr>
          <a:xfrm>
            <a:off x="2864227" y="1660863"/>
            <a:ext cx="2719680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200" dirty="0"/>
              <a:t>The Ethics and Utility of Amazon </a:t>
            </a:r>
            <a:r>
              <a:rPr lang="en-US" sz="13200" dirty="0" err="1"/>
              <a:t>MTurk</a:t>
            </a:r>
            <a:endParaRPr lang="en-US" sz="13200" dirty="0"/>
          </a:p>
        </p:txBody>
      </p:sp>
      <p:sp>
        <p:nvSpPr>
          <p:cNvPr id="14" name="TextBox 13"/>
          <p:cNvSpPr txBox="1"/>
          <p:nvPr/>
        </p:nvSpPr>
        <p:spPr>
          <a:xfrm>
            <a:off x="8505739" y="3491516"/>
            <a:ext cx="1591378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/>
              <a:t>Samuel </a:t>
            </a:r>
            <a:r>
              <a:rPr lang="en-US" sz="7200"/>
              <a:t>Gibson </a:t>
            </a:r>
            <a:r>
              <a:rPr lang="en-US" sz="7200" dirty="0" err="1" smtClean="0"/>
              <a:t>sgibson@andrew.cmu.edu</a:t>
            </a:r>
            <a:endParaRPr lang="en-US" sz="7200" dirty="0" smtClean="0"/>
          </a:p>
          <a:p>
            <a:pPr algn="ctr"/>
            <a:r>
              <a:rPr lang="en-US" sz="7200" dirty="0" smtClean="0"/>
              <a:t>Brandon </a:t>
            </a:r>
            <a:r>
              <a:rPr lang="en-US" sz="7200" dirty="0" err="1" smtClean="0"/>
              <a:t>Pek</a:t>
            </a:r>
            <a:r>
              <a:rPr lang="en-US" sz="7200" dirty="0" smtClean="0"/>
              <a:t> </a:t>
            </a:r>
            <a:r>
              <a:rPr lang="en-US" sz="7200" dirty="0" err="1" smtClean="0"/>
              <a:t>bpek@andrew.cmu.edu</a:t>
            </a:r>
            <a:endParaRPr lang="en-US" sz="7200" dirty="0"/>
          </a:p>
        </p:txBody>
      </p:sp>
      <p:sp>
        <p:nvSpPr>
          <p:cNvPr id="18" name="TextBox 17"/>
          <p:cNvSpPr txBox="1"/>
          <p:nvPr/>
        </p:nvSpPr>
        <p:spPr>
          <a:xfrm>
            <a:off x="504194" y="33504662"/>
            <a:ext cx="10060686" cy="1046440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en-US" sz="8000" b="1" dirty="0"/>
              <a:t>Objectives</a:t>
            </a:r>
            <a:endParaRPr lang="en-US" sz="7200" b="1" dirty="0"/>
          </a:p>
          <a:p>
            <a:pPr marL="857250" indent="-857250">
              <a:buFontTx/>
              <a:buChar char="-"/>
            </a:pPr>
            <a:r>
              <a:rPr lang="en-US" sz="6600" dirty="0" smtClean="0"/>
              <a:t>Analyze benefits and losses of stakeholders with demographics data</a:t>
            </a:r>
          </a:p>
          <a:p>
            <a:pPr marL="857250" indent="-857250">
              <a:buFontTx/>
              <a:buChar char="-"/>
            </a:pPr>
            <a:r>
              <a:rPr lang="en-US" sz="6600" dirty="0" smtClean="0"/>
              <a:t>Question Free Economy’s Perfect Competition</a:t>
            </a:r>
            <a:endParaRPr lang="en-US" sz="6600" dirty="0"/>
          </a:p>
          <a:p>
            <a:pPr marL="857250" indent="-857250">
              <a:buFontTx/>
              <a:buChar char="-"/>
            </a:pPr>
            <a:r>
              <a:rPr lang="en-US" sz="6600" dirty="0" smtClean="0"/>
              <a:t>Discuss Deontological roles of employer and applicability of regulations like minimum wages</a:t>
            </a:r>
            <a:endParaRPr lang="en-US" sz="6600" dirty="0"/>
          </a:p>
        </p:txBody>
      </p:sp>
      <p:sp>
        <p:nvSpPr>
          <p:cNvPr id="23" name="TextBox 22"/>
          <p:cNvSpPr txBox="1"/>
          <p:nvPr/>
        </p:nvSpPr>
        <p:spPr>
          <a:xfrm>
            <a:off x="22122699" y="26995187"/>
            <a:ext cx="10060686" cy="1301894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en-US" sz="8000" b="1" dirty="0"/>
              <a:t>References</a:t>
            </a:r>
          </a:p>
          <a:p>
            <a:pPr marL="742950" indent="-742950">
              <a:buAutoNum type="arabicParenR"/>
            </a:pPr>
            <a:r>
              <a:rPr lang="en-US" sz="4000" dirty="0" err="1"/>
              <a:t>Hitlin</a:t>
            </a:r>
            <a:r>
              <a:rPr lang="en-US" sz="4000" dirty="0"/>
              <a:t>, P., &amp; </a:t>
            </a:r>
            <a:r>
              <a:rPr lang="en-US" sz="4000" dirty="0" err="1"/>
              <a:t>Hitlin</a:t>
            </a:r>
            <a:r>
              <a:rPr lang="en-US" sz="4000" dirty="0"/>
              <a:t>, P. (2017, February 06). </a:t>
            </a:r>
            <a:r>
              <a:rPr lang="en-US" sz="4000" i="1" dirty="0"/>
              <a:t>Mechanical Turk: Research in the Crowdsourcing Age. </a:t>
            </a:r>
            <a:r>
              <a:rPr lang="en-US" sz="4000" dirty="0"/>
              <a:t>Retrieved from </a:t>
            </a:r>
            <a:r>
              <a:rPr lang="en-US" sz="4000" dirty="0">
                <a:hlinkClick r:id="rId5"/>
              </a:rPr>
              <a:t>https://</a:t>
            </a:r>
            <a:r>
              <a:rPr lang="en-US" sz="4000" dirty="0" smtClean="0">
                <a:hlinkClick r:id="rId5"/>
              </a:rPr>
              <a:t>www.pewinternet.org/2016/07/11/research-in-the-crowdsourcing-age-a-case-study/</a:t>
            </a:r>
            <a:endParaRPr lang="en-US" sz="4000" dirty="0"/>
          </a:p>
          <a:p>
            <a:pPr marL="742950" indent="-742950">
              <a:buAutoNum type="arabicParenR"/>
            </a:pPr>
            <a:r>
              <a:rPr lang="en-US" sz="4000" dirty="0" err="1" smtClean="0"/>
              <a:t>Difallah</a:t>
            </a:r>
            <a:r>
              <a:rPr lang="en-US" sz="4000" dirty="0" smtClean="0"/>
              <a:t>, </a:t>
            </a:r>
            <a:r>
              <a:rPr lang="en-US" sz="4000" dirty="0" err="1" smtClean="0"/>
              <a:t>Filatova</a:t>
            </a:r>
            <a:r>
              <a:rPr lang="en-US" sz="4000" dirty="0"/>
              <a:t> </a:t>
            </a:r>
            <a:r>
              <a:rPr lang="en-US" sz="4000" dirty="0" smtClean="0"/>
              <a:t>and </a:t>
            </a:r>
            <a:r>
              <a:rPr lang="en-US" sz="4000" dirty="0" err="1" smtClean="0"/>
              <a:t>Ipeirotis</a:t>
            </a:r>
            <a:r>
              <a:rPr lang="en-US" sz="4000" dirty="0" smtClean="0"/>
              <a:t>, (2018, February 05). </a:t>
            </a:r>
            <a:r>
              <a:rPr lang="en-US" sz="4000" i="1" dirty="0" smtClean="0"/>
              <a:t>Demographics and Dynamics of Mechanical Turk Workers</a:t>
            </a:r>
            <a:r>
              <a:rPr lang="en-US" sz="4000" dirty="0" smtClean="0"/>
              <a:t>, WSDM 2018.</a:t>
            </a:r>
          </a:p>
          <a:p>
            <a:pPr marL="742950" indent="-742950">
              <a:buAutoNum type="arabicParenR"/>
            </a:pPr>
            <a:r>
              <a:rPr lang="en-US" sz="4000" dirty="0" err="1"/>
              <a:t>Buhrmester</a:t>
            </a:r>
            <a:r>
              <a:rPr lang="en-US" sz="4000" dirty="0"/>
              <a:t>, Kwang, &amp; Gosling, (2011). </a:t>
            </a:r>
            <a:r>
              <a:rPr lang="en-US" sz="4000" i="1" dirty="0"/>
              <a:t>Amazon’s Mechanical Turk: A new source of inexpensive, yet high-quality, data?</a:t>
            </a:r>
            <a:r>
              <a:rPr lang="en-US" sz="4000" dirty="0"/>
              <a:t> Retrieved from Perspectives on Psychological Science, Vol 6, pages 3–5</a:t>
            </a:r>
            <a:r>
              <a:rPr lang="en-US" sz="4000" dirty="0" smtClean="0"/>
              <a:t>.</a:t>
            </a:r>
          </a:p>
          <a:p>
            <a:pPr marL="742950" indent="-742950">
              <a:buAutoNum type="arabicParenR"/>
            </a:pPr>
            <a:r>
              <a:rPr lang="en-US" sz="4000" dirty="0" err="1" smtClean="0"/>
              <a:t>Zyskowski</a:t>
            </a:r>
            <a:r>
              <a:rPr lang="en-US" sz="4000" dirty="0" smtClean="0"/>
              <a:t>, Morris, </a:t>
            </a:r>
            <a:r>
              <a:rPr lang="en-US" sz="4000" dirty="0" err="1" smtClean="0"/>
              <a:t>Bigham</a:t>
            </a:r>
            <a:r>
              <a:rPr lang="en-US" sz="4000" dirty="0" smtClean="0"/>
              <a:t>, Gray &amp; Kane, (2015, March 13). </a:t>
            </a:r>
            <a:r>
              <a:rPr lang="en-US" sz="4000" i="1" dirty="0" smtClean="0"/>
              <a:t>Accessible </a:t>
            </a:r>
            <a:r>
              <a:rPr lang="en-US" sz="4000" i="1" dirty="0" err="1"/>
              <a:t>Crowdwork</a:t>
            </a:r>
            <a:r>
              <a:rPr lang="en-US" sz="4000" i="1" dirty="0"/>
              <a:t>? Understanding the Value in and Challenge of </a:t>
            </a:r>
            <a:r>
              <a:rPr lang="en-US" sz="4000" i="1" dirty="0" err="1"/>
              <a:t>Microtask</a:t>
            </a:r>
            <a:r>
              <a:rPr lang="en-US" sz="4000" i="1" dirty="0"/>
              <a:t> Employment for People with </a:t>
            </a:r>
            <a:r>
              <a:rPr lang="en-US" sz="4000" i="1" dirty="0" smtClean="0"/>
              <a:t>Disabilities, </a:t>
            </a:r>
            <a:r>
              <a:rPr lang="en-US" sz="4000" dirty="0" smtClean="0"/>
              <a:t>CSCW 2015.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994CC926-3784-E74A-B99D-1F5AFAC9CB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20662"/>
              </p:ext>
            </p:extLst>
          </p:nvPr>
        </p:nvGraphicFramePr>
        <p:xfrm>
          <a:off x="11793555" y="16058270"/>
          <a:ext cx="9819840" cy="58410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3280">
                  <a:extLst>
                    <a:ext uri="{9D8B030D-6E8A-4147-A177-3AD203B41FA5}">
                      <a16:colId xmlns:a16="http://schemas.microsoft.com/office/drawing/2014/main" xmlns="" val="3934246227"/>
                    </a:ext>
                  </a:extLst>
                </a:gridCol>
                <a:gridCol w="3273280">
                  <a:extLst>
                    <a:ext uri="{9D8B030D-6E8A-4147-A177-3AD203B41FA5}">
                      <a16:colId xmlns:a16="http://schemas.microsoft.com/office/drawing/2014/main" xmlns="" val="4065585647"/>
                    </a:ext>
                  </a:extLst>
                </a:gridCol>
                <a:gridCol w="3273280">
                  <a:extLst>
                    <a:ext uri="{9D8B030D-6E8A-4147-A177-3AD203B41FA5}">
                      <a16:colId xmlns:a16="http://schemas.microsoft.com/office/drawing/2014/main" xmlns="" val="1318193411"/>
                    </a:ext>
                  </a:extLst>
                </a:gridCol>
              </a:tblGrid>
              <a:tr h="130024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General Workforce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err="1"/>
                        <a:t>Turkers</a:t>
                      </a:r>
                      <a:endParaRPr lang="en-US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94656995"/>
                  </a:ext>
                </a:extLst>
              </a:tr>
              <a:tr h="1300241">
                <a:tc>
                  <a:txBody>
                    <a:bodyPr/>
                    <a:lstStyle/>
                    <a:p>
                      <a:pPr marL="0" marR="0" lvl="0" indent="0" algn="l" defTabSz="21945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700" dirty="0"/>
                        <a:t>High School </a:t>
                      </a:r>
                      <a:r>
                        <a:rPr lang="en-US" sz="3700" dirty="0" smtClean="0"/>
                        <a:t>Graduate/less</a:t>
                      </a:r>
                      <a:endParaRPr lang="en-US" sz="3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7292428"/>
                  </a:ext>
                </a:extLst>
              </a:tr>
              <a:tr h="1300241">
                <a:tc>
                  <a:txBody>
                    <a:bodyPr/>
                    <a:lstStyle/>
                    <a:p>
                      <a:pPr marL="0" marR="0" lvl="0" indent="0" algn="l" defTabSz="21945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800" dirty="0"/>
                        <a:t>Some </a:t>
                      </a:r>
                      <a:r>
                        <a:rPr lang="en-US" sz="3800" dirty="0" smtClean="0"/>
                        <a:t>College</a:t>
                      </a:r>
                      <a:endParaRPr lang="en-US" sz="3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21609015"/>
                  </a:ext>
                </a:extLst>
              </a:tr>
              <a:tr h="1634769">
                <a:tc>
                  <a:txBody>
                    <a:bodyPr/>
                    <a:lstStyle/>
                    <a:p>
                      <a:pPr marL="0" marR="0" lvl="0" indent="0" algn="l" defTabSz="21945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800" dirty="0"/>
                        <a:t>College </a:t>
                      </a:r>
                      <a:r>
                        <a:rPr lang="en-US" sz="3800" dirty="0" smtClean="0"/>
                        <a:t>Degree/More</a:t>
                      </a:r>
                      <a:endParaRPr lang="en-US" sz="3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10282365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E5EC9DB5-7D3E-5E48-ACB7-B6FA1F4E092F}"/>
              </a:ext>
            </a:extLst>
          </p:cNvPr>
          <p:cNvSpPr txBox="1"/>
          <p:nvPr/>
        </p:nvSpPr>
        <p:spPr>
          <a:xfrm>
            <a:off x="11552709" y="32409109"/>
            <a:ext cx="10060686" cy="1086451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857250" indent="-857250">
              <a:buFontTx/>
              <a:buChar char="-"/>
            </a:pPr>
            <a:r>
              <a:rPr lang="en-US" sz="5000" b="1" dirty="0" smtClean="0"/>
              <a:t>Failures of the Free Economy</a:t>
            </a:r>
          </a:p>
          <a:p>
            <a:pPr marL="857250" indent="-857250">
              <a:buFontTx/>
              <a:buChar char="-"/>
            </a:pPr>
            <a:r>
              <a:rPr lang="en-US" sz="5000" dirty="0" err="1"/>
              <a:t>Turkers</a:t>
            </a:r>
            <a:r>
              <a:rPr lang="en-US" sz="5000" dirty="0"/>
              <a:t> who </a:t>
            </a:r>
            <a:r>
              <a:rPr lang="en-US" sz="5000" dirty="0" smtClean="0"/>
              <a:t>rely solely on </a:t>
            </a:r>
            <a:r>
              <a:rPr lang="en-US" sz="5000" dirty="0" err="1" smtClean="0"/>
              <a:t>MTurk</a:t>
            </a:r>
            <a:r>
              <a:rPr lang="en-US" sz="5000" dirty="0" smtClean="0"/>
              <a:t> tend </a:t>
            </a:r>
            <a:r>
              <a:rPr lang="en-US" sz="5000" dirty="0"/>
              <a:t>to be younger, less </a:t>
            </a:r>
            <a:r>
              <a:rPr lang="en-US" sz="5000" dirty="0" smtClean="0"/>
              <a:t>educated</a:t>
            </a:r>
          </a:p>
          <a:p>
            <a:pPr marL="857250" indent="-857250">
              <a:buFontTx/>
              <a:buChar char="-"/>
            </a:pPr>
            <a:r>
              <a:rPr lang="en-US" sz="5000" dirty="0" smtClean="0"/>
              <a:t>Free Economy’s Demand = Supply does not account for variable wages, lack of career progression</a:t>
            </a:r>
          </a:p>
          <a:p>
            <a:pPr marL="857250" indent="-857250">
              <a:buFontTx/>
              <a:buChar char="-"/>
            </a:pPr>
            <a:r>
              <a:rPr lang="en-US" sz="5000" b="1" dirty="0" smtClean="0"/>
              <a:t>Deontological Roles of Employer</a:t>
            </a:r>
          </a:p>
          <a:p>
            <a:pPr marL="857250" indent="-857250">
              <a:buFontTx/>
              <a:buChar char="-"/>
            </a:pPr>
            <a:r>
              <a:rPr lang="en-US" sz="5000" dirty="0" smtClean="0"/>
              <a:t>Requesters and Amazon’s duty to well-being of </a:t>
            </a:r>
            <a:r>
              <a:rPr lang="en-US" sz="5000" dirty="0" err="1" smtClean="0"/>
              <a:t>Turkers</a:t>
            </a:r>
            <a:r>
              <a:rPr lang="en-US" sz="5000" dirty="0" smtClean="0"/>
              <a:t>.</a:t>
            </a:r>
          </a:p>
          <a:p>
            <a:pPr marL="857250" indent="-857250">
              <a:buFontTx/>
              <a:buChar char="-"/>
            </a:pPr>
            <a:r>
              <a:rPr lang="en-US" sz="5000" dirty="0" smtClean="0"/>
              <a:t>Why are minimum wage laws not applicable?</a:t>
            </a:r>
          </a:p>
          <a:p>
            <a:pPr marL="857250" indent="-857250">
              <a:buFontTx/>
              <a:buChar char="-"/>
            </a:pPr>
            <a:r>
              <a:rPr lang="en-US" sz="5000" dirty="0" smtClean="0"/>
              <a:t>Half </a:t>
            </a:r>
            <a:r>
              <a:rPr lang="en-US" sz="5000" dirty="0"/>
              <a:t>of </a:t>
            </a:r>
            <a:r>
              <a:rPr lang="en-US" sz="5000" dirty="0" err="1"/>
              <a:t>Turkers</a:t>
            </a:r>
            <a:r>
              <a:rPr lang="en-US" sz="5000" dirty="0"/>
              <a:t> make less than $5 an hour and over 90% make less than $8 an </a:t>
            </a:r>
            <a:r>
              <a:rPr lang="en-US" sz="5000" dirty="0" smtClean="0"/>
              <a:t>hour.</a:t>
            </a:r>
            <a:endParaRPr lang="en-US" sz="5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1AC054B6-4A1B-EA40-BA97-2A4B22DA0E77}"/>
              </a:ext>
            </a:extLst>
          </p:cNvPr>
          <p:cNvSpPr txBox="1"/>
          <p:nvPr/>
        </p:nvSpPr>
        <p:spPr>
          <a:xfrm>
            <a:off x="11552709" y="22160096"/>
            <a:ext cx="10569990" cy="524759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857250" indent="-857250">
              <a:buFontTx/>
              <a:buChar char="-"/>
            </a:pPr>
            <a:r>
              <a:rPr lang="en-US" sz="5000" b="1" dirty="0" smtClean="0"/>
              <a:t>Financial Empowerment: </a:t>
            </a:r>
            <a:r>
              <a:rPr lang="en-US" sz="5000" dirty="0" smtClean="0"/>
              <a:t>Many </a:t>
            </a:r>
            <a:r>
              <a:rPr lang="en-US" sz="5000" dirty="0" err="1"/>
              <a:t>Turkers</a:t>
            </a:r>
            <a:r>
              <a:rPr lang="en-US" sz="5000" dirty="0"/>
              <a:t> use </a:t>
            </a:r>
            <a:r>
              <a:rPr lang="en-US" sz="5000" dirty="0" err="1"/>
              <a:t>Mturk</a:t>
            </a:r>
            <a:r>
              <a:rPr lang="en-US" sz="5000" dirty="0"/>
              <a:t> as a source of extra income for their primary </a:t>
            </a:r>
            <a:r>
              <a:rPr lang="en-US" sz="5000" dirty="0" smtClean="0"/>
              <a:t>job</a:t>
            </a:r>
          </a:p>
          <a:p>
            <a:pPr marL="857250" indent="-857250">
              <a:buFontTx/>
              <a:buChar char="-"/>
            </a:pPr>
            <a:r>
              <a:rPr lang="en-US" sz="5000" b="1" dirty="0" smtClean="0"/>
              <a:t>Disabled peoples: </a:t>
            </a:r>
            <a:r>
              <a:rPr lang="en-US" sz="5000" dirty="0" smtClean="0"/>
              <a:t>12% of surveyed completed </a:t>
            </a:r>
            <a:r>
              <a:rPr lang="en-US" sz="5000" dirty="0" err="1" smtClean="0"/>
              <a:t>crowdwork</a:t>
            </a:r>
            <a:endParaRPr lang="en-US" sz="5000" b="1" dirty="0"/>
          </a:p>
          <a:p>
            <a:pPr lvl="0" algn="ctr"/>
            <a:r>
              <a:rPr lang="en-US" sz="3500" dirty="0" err="1" smtClean="0">
                <a:solidFill>
                  <a:prstClr val="black"/>
                </a:solidFill>
              </a:rPr>
              <a:t>Turkers</a:t>
            </a:r>
            <a:r>
              <a:rPr lang="en-US" sz="3500" dirty="0" smtClean="0">
                <a:solidFill>
                  <a:prstClr val="black"/>
                </a:solidFill>
              </a:rPr>
              <a:t> </a:t>
            </a:r>
            <a:r>
              <a:rPr lang="en-US" sz="3500" dirty="0">
                <a:solidFill>
                  <a:prstClr val="black"/>
                </a:solidFill>
              </a:rPr>
              <a:t>portion of income that comes from </a:t>
            </a:r>
            <a:r>
              <a:rPr lang="en-US" sz="3500" dirty="0" err="1">
                <a:solidFill>
                  <a:prstClr val="black"/>
                </a:solidFill>
              </a:rPr>
              <a:t>Mturk</a:t>
            </a:r>
            <a:r>
              <a:rPr lang="en-US" sz="3500" dirty="0">
                <a:solidFill>
                  <a:prstClr val="black"/>
                </a:solidFill>
              </a:rPr>
              <a:t>:</a:t>
            </a:r>
          </a:p>
          <a:p>
            <a:pPr marL="857250" indent="-857250">
              <a:buFontTx/>
              <a:buChar char="-"/>
            </a:pPr>
            <a:endParaRPr lang="en-US" sz="5000" dirty="0"/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xmlns="" id="{5883AA69-13FA-E749-9949-B457A4D3E1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790310"/>
              </p:ext>
            </p:extLst>
          </p:nvPr>
        </p:nvGraphicFramePr>
        <p:xfrm>
          <a:off x="1130754" y="14355147"/>
          <a:ext cx="9434126" cy="74458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93946">
                  <a:extLst>
                    <a:ext uri="{9D8B030D-6E8A-4147-A177-3AD203B41FA5}">
                      <a16:colId xmlns:a16="http://schemas.microsoft.com/office/drawing/2014/main" xmlns="" val="836540366"/>
                    </a:ext>
                  </a:extLst>
                </a:gridCol>
                <a:gridCol w="2540180">
                  <a:extLst>
                    <a:ext uri="{9D8B030D-6E8A-4147-A177-3AD203B41FA5}">
                      <a16:colId xmlns:a16="http://schemas.microsoft.com/office/drawing/2014/main" xmlns="" val="2844234355"/>
                    </a:ext>
                  </a:extLst>
                </a:gridCol>
              </a:tblGrid>
              <a:tr h="1415323">
                <a:tc>
                  <a:txBody>
                    <a:bodyPr/>
                    <a:lstStyle/>
                    <a:p>
                      <a:r>
                        <a:rPr lang="en-US" sz="8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Types of Tasks</a:t>
                      </a:r>
                      <a:endParaRPr lang="en-US" sz="8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6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US" sz="8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2160946"/>
                  </a:ext>
                </a:extLst>
              </a:tr>
              <a:tr h="861501">
                <a:tc>
                  <a:txBody>
                    <a:bodyPr/>
                    <a:lstStyle/>
                    <a:p>
                      <a:r>
                        <a:rPr lang="en-US" sz="4500" dirty="0"/>
                        <a:t>Collecting info from pictures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5000" dirty="0"/>
                        <a:t>37 %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33067062"/>
                  </a:ext>
                </a:extLst>
              </a:tr>
              <a:tr h="861501">
                <a:tc>
                  <a:txBody>
                    <a:bodyPr/>
                    <a:lstStyle/>
                    <a:p>
                      <a:r>
                        <a:rPr lang="en-US" sz="4500" dirty="0"/>
                        <a:t>Transcription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5000" dirty="0"/>
                        <a:t>26 %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57462120"/>
                  </a:ext>
                </a:extLst>
              </a:tr>
              <a:tr h="861501">
                <a:tc>
                  <a:txBody>
                    <a:bodyPr/>
                    <a:lstStyle/>
                    <a:p>
                      <a:r>
                        <a:rPr lang="en-US" sz="4500" dirty="0"/>
                        <a:t>Content matching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5000" dirty="0"/>
                        <a:t>13 %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40347002"/>
                  </a:ext>
                </a:extLst>
              </a:tr>
              <a:tr h="861501">
                <a:tc>
                  <a:txBody>
                    <a:bodyPr/>
                    <a:lstStyle/>
                    <a:p>
                      <a:r>
                        <a:rPr lang="en-US" sz="4500" dirty="0"/>
                        <a:t>Surveys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5000" dirty="0"/>
                        <a:t>13 %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44466343"/>
                  </a:ext>
                </a:extLst>
              </a:tr>
              <a:tr h="861501">
                <a:tc>
                  <a:txBody>
                    <a:bodyPr/>
                    <a:lstStyle/>
                    <a:p>
                      <a:r>
                        <a:rPr lang="en-US" sz="4500" dirty="0"/>
                        <a:t>Collect info from web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5000" dirty="0"/>
                        <a:t>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49536609"/>
                  </a:ext>
                </a:extLst>
              </a:tr>
              <a:tr h="861501">
                <a:tc>
                  <a:txBody>
                    <a:bodyPr/>
                    <a:lstStyle/>
                    <a:p>
                      <a:r>
                        <a:rPr lang="en-US" sz="4500" dirty="0"/>
                        <a:t>Website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5000" dirty="0"/>
                        <a:t>1 %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47707567"/>
                  </a:ext>
                </a:extLst>
              </a:tr>
              <a:tr h="861501">
                <a:tc>
                  <a:txBody>
                    <a:bodyPr/>
                    <a:lstStyle/>
                    <a:p>
                      <a:r>
                        <a:rPr lang="en-US" sz="4500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5000" dirty="0"/>
                        <a:t>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98158474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504194" y="5600600"/>
            <a:ext cx="10687246" cy="33547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en-US" sz="8000" b="1" dirty="0" smtClean="0"/>
              <a:t>What is </a:t>
            </a:r>
            <a:r>
              <a:rPr lang="en-US" sz="8000" b="1" dirty="0" err="1" smtClean="0"/>
              <a:t>MTurk</a:t>
            </a:r>
            <a:r>
              <a:rPr lang="en-US" sz="8000" b="1" dirty="0" smtClean="0"/>
              <a:t>?</a:t>
            </a:r>
            <a:endParaRPr lang="en-US" sz="8000" b="1" dirty="0"/>
          </a:p>
          <a:p>
            <a:pPr marL="857250" indent="-857250">
              <a:buFontTx/>
              <a:buChar char="-"/>
            </a:pPr>
            <a:r>
              <a:rPr lang="en-US" sz="6600" dirty="0" smtClean="0"/>
              <a:t>Human Intelligence Tasks</a:t>
            </a:r>
            <a:r>
              <a:rPr lang="en-US" sz="6600" dirty="0"/>
              <a:t> </a:t>
            </a:r>
            <a:r>
              <a:rPr lang="en-US" sz="6600" dirty="0" smtClean="0"/>
              <a:t>done for small rewards</a:t>
            </a:r>
            <a:endParaRPr lang="en-US" sz="66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9180" y="21899279"/>
            <a:ext cx="5825700" cy="30910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7"/>
          <a:srcRect l="23394"/>
          <a:stretch/>
        </p:blipFill>
        <p:spPr>
          <a:xfrm>
            <a:off x="1147153" y="21852463"/>
            <a:ext cx="4607453" cy="31846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0754" y="8871029"/>
            <a:ext cx="9434126" cy="530669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1595068" y="14273464"/>
            <a:ext cx="10060686" cy="163121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marL="857250" indent="-857250">
              <a:buFontTx/>
              <a:buChar char="-"/>
            </a:pPr>
            <a:r>
              <a:rPr lang="en-US" sz="5000" b="1" dirty="0" smtClean="0"/>
              <a:t>Quality of Work: </a:t>
            </a:r>
            <a:r>
              <a:rPr lang="en-US" sz="5000" dirty="0" err="1" smtClean="0"/>
              <a:t>Turkers</a:t>
            </a:r>
            <a:r>
              <a:rPr lang="en-US" sz="5000" dirty="0" smtClean="0"/>
              <a:t> are more educated than general workforce </a:t>
            </a:r>
            <a:endParaRPr lang="en-US" sz="5000" dirty="0"/>
          </a:p>
        </p:txBody>
      </p:sp>
      <p:pic>
        <p:nvPicPr>
          <p:cNvPr id="28" name="Picture 27" descr="SCS_Unitmark_187_K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2699" y="41427135"/>
            <a:ext cx="10317176" cy="184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11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1356</TotalTime>
  <Words>456</Words>
  <Application>Microsoft Macintosh PowerPoint</Application>
  <PresentationFormat>Custom</PresentationFormat>
  <Paragraphs>66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Momin Malik</dc:creator>
  <cp:lastModifiedBy>bpek</cp:lastModifiedBy>
  <cp:revision>40</cp:revision>
  <dcterms:created xsi:type="dcterms:W3CDTF">2016-03-30T03:41:16Z</dcterms:created>
  <dcterms:modified xsi:type="dcterms:W3CDTF">2019-04-26T03:58:33Z</dcterms:modified>
</cp:coreProperties>
</file>

<file path=docProps/thumbnail.jpeg>
</file>